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18699" y="278475"/>
            <a:ext cx="10953606" cy="1849583"/>
          </a:xfrm>
        </p:spPr>
        <p:txBody>
          <a:bodyPr>
            <a:normAutofit/>
          </a:bodyPr>
          <a:lstStyle/>
          <a:p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Il </a:t>
            </a:r>
            <a:r>
              <a:rPr lang="it-IT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follow</a:t>
            </a:r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 up a lungo termine: </a:t>
            </a:r>
            <a:b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59025" y="2588645"/>
            <a:ext cx="6400800" cy="1947333"/>
          </a:xfrm>
        </p:spPr>
        <p:txBody>
          <a:bodyPr/>
          <a:lstStyle/>
          <a:p>
            <a:r>
              <a:rPr lang="it-IT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Aspetti </a:t>
            </a:r>
            <a:r>
              <a:rPr lang="it-IT" sz="3200" b="1" dirty="0">
                <a:latin typeface="Arial" panose="020B0604020202020204" pitchFamily="34" charset="0"/>
                <a:cs typeface="Arial" panose="020B0604020202020204" pitchFamily="34" charset="0"/>
              </a:rPr>
              <a:t>nutrizionali </a:t>
            </a:r>
            <a:r>
              <a:rPr lang="it-IT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  <a:p>
            <a:r>
              <a:rPr lang="it-IT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3200" b="1" dirty="0">
                <a:latin typeface="Arial" panose="020B0604020202020204" pitchFamily="34" charset="0"/>
                <a:cs typeface="Arial" panose="020B0604020202020204" pitchFamily="34" charset="0"/>
              </a:rPr>
              <a:t>ruolo del dietista </a:t>
            </a:r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586247" y="6118168"/>
            <a:ext cx="5392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D.ssa</a:t>
            </a:r>
            <a:r>
              <a:rPr lang="it-IT" dirty="0" smtClean="0"/>
              <a:t> Rosolin Natascia dietista presso Asl CN 1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00995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50467" y="447346"/>
            <a:ext cx="8534400" cy="1507067"/>
          </a:xfrm>
        </p:spPr>
        <p:txBody>
          <a:bodyPr/>
          <a:lstStyle/>
          <a:p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Obiettivi del </a:t>
            </a:r>
            <a:r>
              <a:rPr lang="it-IT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follow</a:t>
            </a:r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 up </a:t>
            </a:r>
            <a:endParaRPr 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2756" y="2098965"/>
            <a:ext cx="5295208" cy="30216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Breve termine: </a:t>
            </a:r>
          </a:p>
          <a:p>
            <a:pPr marL="0" indent="0">
              <a:buNone/>
            </a:pPr>
            <a:endParaRPr lang="it-IT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Prevenire complicanze e carenze</a:t>
            </a:r>
          </a:p>
          <a:p>
            <a:r>
              <a:rPr lang="it-IT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Facilitare il calo di peso  </a:t>
            </a:r>
          </a:p>
          <a:p>
            <a:r>
              <a:rPr lang="it-IT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Sollecitare nel paziente la responsabilità nel proprio percorso di cura </a:t>
            </a:r>
          </a:p>
          <a:p>
            <a:pPr marL="0" indent="0">
              <a:buNone/>
            </a:pPr>
            <a:r>
              <a:rPr lang="it-IT" b="1" dirty="0" smtClean="0"/>
              <a:t> </a:t>
            </a:r>
            <a:endParaRPr lang="it-IT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292735" y="2019624"/>
            <a:ext cx="477150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Lungo termine: </a:t>
            </a:r>
          </a:p>
          <a:p>
            <a:pPr>
              <a:lnSpc>
                <a:spcPct val="150000"/>
              </a:lnSpc>
            </a:pPr>
            <a:endParaRPr lang="it-IT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Prevenire i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deficit </a:t>
            </a:r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nutrizionali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Promuovere il continuo calo e mantenimento del peso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Promuovere </a:t>
            </a:r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e rafforzare il cambiamento dello stile di vita </a:t>
            </a:r>
            <a:endParaRPr 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31586" y="5120641"/>
            <a:ext cx="25487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Controlli a 1 settimana 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1 mese 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3 mesi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6 mesi 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9010997" y="5470180"/>
            <a:ext cx="32572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Controlli a 1 anno </a:t>
            </a:r>
          </a:p>
          <a:p>
            <a:r>
              <a:rPr lang="it-IT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1 anno e mezzo </a:t>
            </a:r>
          </a:p>
          <a:p>
            <a:r>
              <a:rPr lang="it-IT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2 anni</a:t>
            </a:r>
          </a:p>
          <a:p>
            <a:r>
              <a:rPr lang="it-IT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3 anni …..</a:t>
            </a:r>
            <a:endParaRPr lang="it-IT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930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9788" y="105602"/>
            <a:ext cx="8534400" cy="1507067"/>
          </a:xfrm>
        </p:spPr>
        <p:txBody>
          <a:bodyPr>
            <a:normAutofit/>
          </a:bodyPr>
          <a:lstStyle/>
          <a:p>
            <a:r>
              <a:rPr lang="it-IT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Follow</a:t>
            </a:r>
            <a:r>
              <a:rPr lang="it-I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up a breve termine</a:t>
            </a:r>
            <a:endParaRPr lang="it-I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9505" y="1612669"/>
            <a:ext cx="10482350" cy="5162204"/>
          </a:xfrm>
        </p:spPr>
        <p:txBody>
          <a:bodyPr>
            <a:normAutofit/>
          </a:bodyPr>
          <a:lstStyle/>
          <a:p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Adattamento della dieta alla nuova fisiologia gastrointestinale: </a:t>
            </a:r>
          </a:p>
          <a:p>
            <a:pPr marL="0" indent="0">
              <a:buNone/>
            </a:pP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- 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dieta semiliquida          dieta morbida            dieta solida </a:t>
            </a: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frazionamento e durata dei pasti, masticazione e gestione dell’idratazione</a:t>
            </a:r>
            <a:endParaRPr 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it-IT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Eventuali complicanze dietetiche come:</a:t>
            </a:r>
          </a:p>
          <a:p>
            <a:pPr marL="0" indent="0">
              <a:buNone/>
            </a:pP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episodi di nausea / vomito / Dumping </a:t>
            </a:r>
            <a:r>
              <a:rPr lang="it-IT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Syndrome</a:t>
            </a: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/ stitichezza</a:t>
            </a:r>
          </a:p>
          <a:p>
            <a:pPr marL="0" indent="0">
              <a:buNone/>
            </a:pPr>
            <a:endParaRPr lang="it-IT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Eventuali cambiamenti nel gusto e/o avversione verso alcuni cibi </a:t>
            </a:r>
          </a:p>
          <a:p>
            <a:endParaRPr 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Adeguata assunzione delle integrazioni (proteine in polvere, multivitaminico, calcio) </a:t>
            </a:r>
          </a:p>
          <a:p>
            <a:endParaRPr lang="it-IT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Attenzione a eventuali </a:t>
            </a:r>
            <a:r>
              <a:rPr lang="it-IT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comorbidità</a:t>
            </a: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e agli aspetti psicologici </a:t>
            </a:r>
            <a:endParaRPr 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it-IT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677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80503" y="2443942"/>
            <a:ext cx="8534400" cy="1507067"/>
          </a:xfrm>
        </p:spPr>
        <p:txBody>
          <a:bodyPr>
            <a:normAutofit/>
          </a:bodyPr>
          <a:lstStyle/>
          <a:p>
            <a:r>
              <a:rPr lang="it-IT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Follow</a:t>
            </a:r>
            <a:r>
              <a:rPr lang="it-I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up a lungo termine </a:t>
            </a:r>
            <a:endParaRPr lang="it-I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039091" y="1246909"/>
            <a:ext cx="2892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Deficit proteico/ </a:t>
            </a:r>
            <a:r>
              <a:rPr lang="it-IT" dirty="0" err="1" smtClean="0"/>
              <a:t>sarcopenia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3699164" y="546300"/>
            <a:ext cx="2676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Deficit </a:t>
            </a:r>
            <a:r>
              <a:rPr lang="it-IT" dirty="0" err="1" smtClean="0"/>
              <a:t>vitamico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90946" y="4285166"/>
            <a:ext cx="25021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Digiuni prolungati  e alimentazione scorretta/sbilanciata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6525490" y="527070"/>
            <a:ext cx="31006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Peggioramento della qualità di vita (nausea, vomito, pasti ridotti, vita sociale compromessa)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8476210" y="2443942"/>
            <a:ext cx="3665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Reiterazione degli errori alimentari e della sedentarietà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3998422" y="4132379"/>
            <a:ext cx="3566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Recupero ponderale 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7776555" y="4795536"/>
            <a:ext cx="2812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Comparsa di DNA / problemi psicologici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87855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9644" y="0"/>
            <a:ext cx="8534400" cy="1507067"/>
          </a:xfrm>
        </p:spPr>
        <p:txBody>
          <a:bodyPr>
            <a:normAutofit/>
          </a:bodyPr>
          <a:lstStyle/>
          <a:p>
            <a:r>
              <a:rPr lang="it-IT" sz="2800" b="1" dirty="0" err="1" smtClean="0"/>
              <a:t>Follow</a:t>
            </a:r>
            <a:r>
              <a:rPr lang="it-IT" sz="2800" b="1" dirty="0" smtClean="0"/>
              <a:t> up a lungo termine </a:t>
            </a:r>
            <a:endParaRPr lang="it-IT" sz="2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67834" y="1675015"/>
            <a:ext cx="7977650" cy="3615267"/>
          </a:xfrm>
        </p:spPr>
        <p:txBody>
          <a:bodyPr/>
          <a:lstStyle/>
          <a:p>
            <a:r>
              <a:rPr lang="it-IT" dirty="0" smtClean="0"/>
              <a:t>Andamento clinico</a:t>
            </a:r>
          </a:p>
          <a:p>
            <a:r>
              <a:rPr lang="it-IT" dirty="0" smtClean="0"/>
              <a:t>Stato </a:t>
            </a:r>
            <a:r>
              <a:rPr lang="it-IT" dirty="0" err="1" smtClean="0"/>
              <a:t>bioumorale</a:t>
            </a:r>
            <a:endParaRPr lang="it-IT" dirty="0" smtClean="0"/>
          </a:p>
          <a:p>
            <a:r>
              <a:rPr lang="it-IT" dirty="0" smtClean="0"/>
              <a:t>Andamento ponderale </a:t>
            </a:r>
          </a:p>
          <a:p>
            <a:r>
              <a:rPr lang="it-IT" dirty="0" smtClean="0"/>
              <a:t>Anamnesi alimentare</a:t>
            </a:r>
          </a:p>
          <a:p>
            <a:r>
              <a:rPr lang="it-IT" dirty="0" smtClean="0"/>
              <a:t>Indagine sulla gestione delle scelte alimentari nel quotidiano</a:t>
            </a:r>
          </a:p>
          <a:p>
            <a:r>
              <a:rPr lang="it-IT" dirty="0" smtClean="0"/>
              <a:t>Livello di attività fisica </a:t>
            </a:r>
          </a:p>
          <a:p>
            <a:r>
              <a:rPr lang="it-IT" dirty="0" smtClean="0"/>
              <a:t>Livello di soddisfazione </a:t>
            </a:r>
          </a:p>
          <a:p>
            <a:r>
              <a:rPr lang="it-IT" dirty="0" smtClean="0"/>
              <a:t>Aspetti psicologici ed emotivi 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8104911" y="1049867"/>
            <a:ext cx="42561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COUNSELING</a:t>
            </a:r>
            <a:r>
              <a:rPr lang="it-IT" sz="4000" b="1" i="1" dirty="0" smtClean="0">
                <a:solidFill>
                  <a:srgbClr val="FF0000"/>
                </a:solidFill>
                <a:latin typeface="Freestyle Script" panose="030804020302050B0404" pitchFamily="66" charset="0"/>
              </a:rPr>
              <a:t> </a:t>
            </a:r>
            <a:endParaRPr lang="it-IT" sz="4000" b="1" i="1" dirty="0">
              <a:solidFill>
                <a:srgbClr val="FF0000"/>
              </a:solidFill>
              <a:latin typeface="Freestyle Script" panose="030804020302050B04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594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92030" y="88977"/>
            <a:ext cx="8534400" cy="1507067"/>
          </a:xfrm>
        </p:spPr>
        <p:txBody>
          <a:bodyPr/>
          <a:lstStyle/>
          <a:p>
            <a:r>
              <a:rPr lang="it-IT" dirty="0" smtClean="0"/>
              <a:t>Sempre … e per sempre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576" y="1487978"/>
            <a:ext cx="8534400" cy="4533824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l’esclusione/limitazione </a:t>
            </a:r>
            <a:r>
              <a:rPr lang="it-IT" dirty="0"/>
              <a:t>dalla dieta dei cibi ricchi di calorie </a:t>
            </a:r>
            <a:endParaRPr lang="it-IT" dirty="0" smtClean="0"/>
          </a:p>
          <a:p>
            <a:r>
              <a:rPr lang="it-IT" dirty="0" smtClean="0"/>
              <a:t>Il frazionamento della </a:t>
            </a:r>
            <a:r>
              <a:rPr lang="it-IT" dirty="0"/>
              <a:t>dieta in 3 pasti principali e 2-3 </a:t>
            </a:r>
            <a:r>
              <a:rPr lang="it-IT" dirty="0" smtClean="0"/>
              <a:t>spuntini per evitare pasti abbondanti</a:t>
            </a:r>
            <a:endParaRPr lang="it-IT" dirty="0"/>
          </a:p>
          <a:p>
            <a:r>
              <a:rPr lang="it-IT" dirty="0" smtClean="0"/>
              <a:t>l’utilizzo </a:t>
            </a:r>
            <a:r>
              <a:rPr lang="it-IT" dirty="0"/>
              <a:t>prevalente dei cibi solidi </a:t>
            </a:r>
          </a:p>
          <a:p>
            <a:r>
              <a:rPr lang="it-IT" dirty="0" smtClean="0"/>
              <a:t>l’assunzione </a:t>
            </a:r>
            <a:r>
              <a:rPr lang="it-IT" dirty="0"/>
              <a:t>ai pasti di piccole quantità di cibo masticando molto bene e a lungo e attendendo tra un boccone e l’altro </a:t>
            </a:r>
          </a:p>
          <a:p>
            <a:r>
              <a:rPr lang="it-IT" dirty="0" smtClean="0"/>
              <a:t>l’interruzione </a:t>
            </a:r>
            <a:r>
              <a:rPr lang="it-IT" dirty="0"/>
              <a:t>dell’assunzione di cibo al primo segno di riempimento gastrico: senso di tensione o pienezza, comparsa di nausea o vomito o dolenzia. </a:t>
            </a:r>
          </a:p>
          <a:p>
            <a:r>
              <a:rPr lang="it-IT" dirty="0" smtClean="0"/>
              <a:t>il </a:t>
            </a:r>
            <a:r>
              <a:rPr lang="it-IT" dirty="0"/>
              <a:t>bere lontano dai pasti a piccoli sorsi evitando bevande gassate</a:t>
            </a:r>
            <a:r>
              <a:rPr lang="it-IT" dirty="0" smtClean="0"/>
              <a:t>, alcoliche </a:t>
            </a:r>
            <a:r>
              <a:rPr lang="it-IT" dirty="0"/>
              <a:t>o zuccherate </a:t>
            </a:r>
            <a:endParaRPr lang="it-IT" dirty="0" smtClean="0"/>
          </a:p>
          <a:p>
            <a:r>
              <a:rPr lang="it-IT" dirty="0" smtClean="0"/>
              <a:t>Deve </a:t>
            </a:r>
            <a:r>
              <a:rPr lang="it-IT" dirty="0"/>
              <a:t>essere chiaro al paziente che è molto importante sottoporsi ai controlli periodici clinico-nutrizionali, ematici e strumentali che l’intervento chirurgico richiede.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86943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59027" y="290945"/>
            <a:ext cx="8409708" cy="1321415"/>
          </a:xfrm>
        </p:spPr>
        <p:txBody>
          <a:bodyPr>
            <a:normAutofit/>
          </a:bodyPr>
          <a:lstStyle/>
          <a:p>
            <a:r>
              <a:rPr lang="it-I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Non solo dieta </a:t>
            </a:r>
            <a:endParaRPr lang="it-I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59027" y="1612360"/>
            <a:ext cx="8991802" cy="3615267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Stimolare e promuovere l’inserimento di una adeguata attività fisica</a:t>
            </a:r>
          </a:p>
          <a:p>
            <a:pPr marL="0" indent="0">
              <a:buNone/>
            </a:pPr>
            <a:r>
              <a:rPr lang="it-IT" dirty="0" smtClean="0"/>
              <a:t> </a:t>
            </a:r>
          </a:p>
          <a:p>
            <a:r>
              <a:rPr lang="it-IT" dirty="0" smtClean="0"/>
              <a:t>Graduale </a:t>
            </a:r>
          </a:p>
          <a:p>
            <a:r>
              <a:rPr lang="it-IT" dirty="0" smtClean="0"/>
              <a:t>Costante </a:t>
            </a:r>
          </a:p>
          <a:p>
            <a:r>
              <a:rPr lang="it-IT" dirty="0" smtClean="0"/>
              <a:t>Almeno 30 </a:t>
            </a:r>
            <a:r>
              <a:rPr lang="it-IT" dirty="0"/>
              <a:t>minuti al giorno 3-5 volte alla </a:t>
            </a:r>
            <a:r>
              <a:rPr lang="it-IT" dirty="0" smtClean="0"/>
              <a:t>settimana (almeno150 minuti a settimana)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42271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4212" y="695806"/>
            <a:ext cx="8534400" cy="1507067"/>
          </a:xfrm>
        </p:spPr>
        <p:txBody>
          <a:bodyPr>
            <a:normAutofit/>
          </a:bodyPr>
          <a:lstStyle/>
          <a:p>
            <a:r>
              <a:rPr lang="it-I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… Non solo chirurgia</a:t>
            </a:r>
            <a:endParaRPr lang="it-I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4212" y="2202873"/>
            <a:ext cx="3912726" cy="3303539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Precoce senso di sazietà</a:t>
            </a:r>
          </a:p>
          <a:p>
            <a:pPr marL="0" indent="0">
              <a:buNone/>
            </a:pPr>
            <a:r>
              <a:rPr lang="it-IT" dirty="0" smtClean="0"/>
              <a:t>Riduzione del senso di fame </a:t>
            </a:r>
          </a:p>
          <a:p>
            <a:pPr marL="0" indent="0">
              <a:buNone/>
            </a:pPr>
            <a:r>
              <a:rPr lang="it-IT" dirty="0" smtClean="0"/>
              <a:t>Riduzione dell’assorbimento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345382" y="3310468"/>
            <a:ext cx="3466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dirty="0" smtClean="0"/>
              <a:t>Alimentazione corretta </a:t>
            </a:r>
          </a:p>
          <a:p>
            <a:pPr>
              <a:lnSpc>
                <a:spcPct val="150000"/>
              </a:lnSpc>
            </a:pPr>
            <a:r>
              <a:rPr lang="it-IT" dirty="0" smtClean="0"/>
              <a:t>Attività fisica regolare </a:t>
            </a:r>
          </a:p>
          <a:p>
            <a:pPr>
              <a:lnSpc>
                <a:spcPct val="150000"/>
              </a:lnSpc>
            </a:pPr>
            <a:r>
              <a:rPr lang="it-IT" dirty="0" smtClean="0"/>
              <a:t>Corretto stile di vita </a:t>
            </a:r>
          </a:p>
          <a:p>
            <a:pPr>
              <a:lnSpc>
                <a:spcPct val="150000"/>
              </a:lnSpc>
            </a:pPr>
            <a:r>
              <a:rPr lang="it-IT" dirty="0" smtClean="0"/>
              <a:t>Adeguato </a:t>
            </a:r>
            <a:r>
              <a:rPr lang="it-IT" dirty="0" err="1" smtClean="0"/>
              <a:t>follow</a:t>
            </a:r>
            <a:r>
              <a:rPr lang="it-IT" dirty="0" smtClean="0"/>
              <a:t> up </a:t>
            </a:r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3319" y="1123439"/>
            <a:ext cx="3334481" cy="1820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969680"/>
      </p:ext>
    </p:extLst>
  </p:cSld>
  <p:clrMapOvr>
    <a:masterClrMapping/>
  </p:clrMapOvr>
</p:sld>
</file>

<file path=ppt/theme/theme1.xml><?xml version="1.0" encoding="utf-8"?>
<a:theme xmlns:a="http://schemas.openxmlformats.org/drawingml/2006/main" name="Sezion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94</TotalTime>
  <Words>439</Words>
  <Application>Microsoft Office PowerPoint</Application>
  <PresentationFormat>Widescreen</PresentationFormat>
  <Paragraphs>77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Freestyle Script</vt:lpstr>
      <vt:lpstr>Wingdings 3</vt:lpstr>
      <vt:lpstr>Sezione</vt:lpstr>
      <vt:lpstr>Il follow up a lungo termine:  </vt:lpstr>
      <vt:lpstr>Obiettivi del follow up </vt:lpstr>
      <vt:lpstr>Follow up a breve termine</vt:lpstr>
      <vt:lpstr>Follow up a lungo termine </vt:lpstr>
      <vt:lpstr>Follow up a lungo termine </vt:lpstr>
      <vt:lpstr>Sempre … e per sempre </vt:lpstr>
      <vt:lpstr>Non solo dieta </vt:lpstr>
      <vt:lpstr>… Non solo chirurgia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follow up a lungo termine:</dc:title>
  <dc:creator>Natascia Rosolin</dc:creator>
  <cp:lastModifiedBy>Natascia Rosolin</cp:lastModifiedBy>
  <cp:revision>12</cp:revision>
  <dcterms:created xsi:type="dcterms:W3CDTF">2024-03-12T09:58:33Z</dcterms:created>
  <dcterms:modified xsi:type="dcterms:W3CDTF">2024-03-12T11:32:38Z</dcterms:modified>
</cp:coreProperties>
</file>